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80" r:id="rId15"/>
    <p:sldId id="292" r:id="rId16"/>
    <p:sldId id="304" r:id="rId17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7200" dirty="0" smtClean="0"/>
              <a:t>Nabór 2021</a:t>
            </a:r>
            <a:endParaRPr lang="pl-PL" sz="7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Logo szkoł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44059">
            <a:off x="351993" y="5078849"/>
            <a:ext cx="1659306" cy="157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872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2279" y="430925"/>
            <a:ext cx="8930747" cy="2564523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Podanie do publicznej wiadomości przez komisję rekrutacyjną listy kandydatów przyjętych i kandydatów nieprzyjętych.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300248" y="2806262"/>
            <a:ext cx="8202778" cy="2974428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 smtClean="0"/>
              <a:t>Termin </a:t>
            </a:r>
            <a:r>
              <a:rPr lang="pl-PL" sz="2800" b="1" dirty="0" smtClean="0"/>
              <a:t>w postępowaniu rekrutacyjnym</a:t>
            </a:r>
          </a:p>
          <a:p>
            <a:pPr algn="l"/>
            <a:r>
              <a:rPr lang="pl-PL" sz="3500" b="1" dirty="0" smtClean="0"/>
              <a:t>     23.04.2021 </a:t>
            </a:r>
            <a:r>
              <a:rPr lang="pl-PL" sz="3500" b="1" dirty="0" smtClean="0"/>
              <a:t>r.  do godz. </a:t>
            </a:r>
            <a:r>
              <a:rPr lang="pl-PL" sz="3500" b="1" dirty="0" smtClean="0"/>
              <a:t>15.00</a:t>
            </a:r>
            <a:endParaRPr lang="pl-PL" sz="3200" b="1" dirty="0" smtClean="0"/>
          </a:p>
          <a:p>
            <a:pPr algn="l"/>
            <a:r>
              <a:rPr lang="pl-PL" sz="3000" b="1" dirty="0" smtClean="0"/>
              <a:t>Termin </a:t>
            </a:r>
            <a:r>
              <a:rPr lang="pl-PL" sz="3000" b="1" dirty="0" smtClean="0"/>
              <a:t>w postępowaniu uzupełniającym</a:t>
            </a:r>
          </a:p>
          <a:p>
            <a:pPr algn="l"/>
            <a:r>
              <a:rPr lang="pl-PL" sz="3200" b="1" dirty="0" smtClean="0"/>
              <a:t>         31.08.2021 </a:t>
            </a:r>
            <a:r>
              <a:rPr lang="pl-PL" sz="3200" b="1" dirty="0" smtClean="0"/>
              <a:t>r. </a:t>
            </a:r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2279" y="494853"/>
            <a:ext cx="8930747" cy="1710465"/>
          </a:xfrm>
        </p:spPr>
        <p:txBody>
          <a:bodyPr/>
          <a:lstStyle/>
          <a:p>
            <a:pPr algn="ctr"/>
            <a:r>
              <a:rPr lang="pl-PL" b="1" dirty="0" smtClean="0"/>
              <a:t>PIERWSZY ETAP REKRUTACJI               </a:t>
            </a:r>
            <a:r>
              <a:rPr lang="pl-PL" b="1" u="sng" dirty="0" smtClean="0"/>
              <a:t>KRYTERIA USTAWOWE </a:t>
            </a:r>
            <a:endParaRPr lang="pl-PL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28193" y="2375338"/>
            <a:ext cx="9553904" cy="3752193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/>
              <a:t>Do oddziału przedszkolnego w szkole podstawowej przyjmuje się kandydatów zamieszkałych wraz z rodzicami na obszarze Gminy Miasto Szczecin.</a:t>
            </a:r>
          </a:p>
          <a:p>
            <a:pPr algn="l"/>
            <a:r>
              <a:rPr lang="pl-PL" sz="2800" dirty="0" smtClean="0"/>
              <a:t>W przypadku większej liczby kandydatów ( zamieszkujących gminę Szczecin ) niż wolnych miejsc, na pierwszym etapie postępowania rekrutacyjnego są brane pod uwagę łącznie następujące kryteria:</a:t>
            </a:r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23393" y="241738"/>
            <a:ext cx="10058400" cy="1177159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b="1" dirty="0" smtClean="0"/>
              <a:t>KRYTERIA USTAWOWE (MINISTERIALNE) KAŻDE PUNKTOWANE PO 40 PKT.: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070538" y="1177159"/>
            <a:ext cx="9432488" cy="4460622"/>
          </a:xfrm>
        </p:spPr>
        <p:txBody>
          <a:bodyPr>
            <a:no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wielodzietność rodziny kandydata</a:t>
            </a:r>
            <a:r>
              <a:rPr lang="pl-PL" sz="2400" dirty="0" smtClean="0"/>
              <a:t> - </a:t>
            </a:r>
            <a:r>
              <a:rPr lang="pl-PL" sz="2400" i="1" dirty="0" smtClean="0"/>
              <a:t>rodzina wychowującą troje i więcej dzieci,</a:t>
            </a:r>
            <a:endParaRPr lang="pl-PL" sz="2400" dirty="0" smtClean="0"/>
          </a:p>
          <a:p>
            <a:pPr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niepełnosprawność kandydata</a:t>
            </a:r>
            <a:r>
              <a:rPr lang="pl-PL" sz="2400" dirty="0" smtClean="0"/>
              <a:t>,  (orzeczenie o potrzebie kształcenia specjalnego wydane ze względu na niepełnosprawność, orzeczenie o niepełnosprawności lub o stopniu niepełnosprawności lub orzeczenie  równoważne w rozumieniu przepisów  ustawy z dnia 27 sierpnia 1997 r. o rehabilitacji zawodowej i społecznej oraz   zatrudnianiu osób niepełnosprawnych, </a:t>
            </a:r>
          </a:p>
          <a:p>
            <a:pPr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niepełnosprawność jednego z rodziców kandydata, </a:t>
            </a:r>
          </a:p>
          <a:p>
            <a:pPr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niepełnosprawność obojga rodziców kandydata, </a:t>
            </a:r>
          </a:p>
          <a:p>
            <a:pPr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niepełnosprawność rodzeństwa kandydata, </a:t>
            </a:r>
          </a:p>
          <a:p>
            <a:pPr algn="l"/>
            <a:endParaRPr lang="pl-PL" sz="2400" dirty="0" smtClean="0"/>
          </a:p>
          <a:p>
            <a:pPr algn="l"/>
            <a:endParaRPr lang="pl-PL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81353" y="409902"/>
            <a:ext cx="9621674" cy="5696607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</a:rPr>
              <a:t> samotne wychowywanie kandydata w rodzinie </a:t>
            </a:r>
            <a:r>
              <a:rPr lang="pl-PL" sz="2400" dirty="0" smtClean="0"/>
              <a:t>-</a:t>
            </a:r>
            <a:r>
              <a:rPr lang="pl-PL" sz="2400" i="1" dirty="0" smtClean="0"/>
              <a:t>należy przez to rozumieć wychowywanie dziecka przez pannę, kawalera, wdowę, wdowca, osobę pozostającą w separacji orzeczonej prawomocnym wyrokiem sądu, osobę rozwiedzioną, chyba że osoba taka wychowuje wspólnie co najmniej jedno dziecko z jego rodzicem</a:t>
            </a:r>
            <a:r>
              <a:rPr lang="pl-PL" sz="2400" dirty="0" smtClean="0"/>
              <a:t> (prawomocny wyrok sądu rodzinnego orzekający rozwód lub separację lub akt zgonu </a:t>
            </a:r>
            <a:r>
              <a:rPr lang="pl-PL" sz="2400" b="1" dirty="0" smtClean="0"/>
              <a:t>oraz </a:t>
            </a:r>
            <a:r>
              <a:rPr lang="pl-PL" sz="2400" dirty="0" smtClean="0"/>
              <a:t>oświadczenie o samotnym wychowywaniu dziecka oraz niewychowywaniu żadnego dziecka wspólnie z jego rodzicem </a:t>
            </a:r>
            <a:br>
              <a:rPr lang="pl-PL" sz="2400" dirty="0" smtClean="0"/>
            </a:br>
            <a:r>
              <a:rPr lang="pl-PL" sz="2400" b="1" dirty="0" smtClean="0">
                <a:solidFill>
                  <a:schemeClr val="tx2"/>
                </a:solidFill>
              </a:rPr>
              <a:t>objęcie kandydata pieczą zastępczą </a:t>
            </a:r>
            <a:r>
              <a:rPr lang="pl-PL" sz="2400" dirty="0" smtClean="0"/>
              <a:t>(dokument poświadczający objęcie dziecka pieczą zastępczą zgodnie z ustawą z dnia 9 czerwca 2011 r. o wspieraniu rodziny i systemie pieczy zastępczej.</a:t>
            </a:r>
            <a:br>
              <a:rPr lang="pl-PL" sz="2400" dirty="0" smtClean="0"/>
            </a:br>
            <a:r>
              <a:rPr lang="pl-PL" sz="2400" dirty="0" smtClean="0"/>
              <a:t> 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734207" y="683172"/>
            <a:ext cx="9316874" cy="4813738"/>
          </a:xfrm>
        </p:spPr>
        <p:txBody>
          <a:bodyPr/>
          <a:lstStyle/>
          <a:p>
            <a:pPr algn="l"/>
            <a:endParaRPr lang="pl-PL" dirty="0" smtClean="0"/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Logo szkoł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44059">
            <a:off x="9959631" y="5004094"/>
            <a:ext cx="1659306" cy="157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21" y="325192"/>
            <a:ext cx="10018713" cy="988453"/>
          </a:xfrm>
        </p:spPr>
        <p:txBody>
          <a:bodyPr>
            <a:normAutofit/>
          </a:bodyPr>
          <a:lstStyle/>
          <a:p>
            <a:r>
              <a:rPr lang="pl-PL" sz="2800" dirty="0" smtClean="0"/>
              <a:t>DRUGI ETAP REKRUTACJI</a:t>
            </a:r>
            <a:r>
              <a:rPr lang="pl-PL" sz="2800" b="1" dirty="0" smtClean="0"/>
              <a:t>                                                                                                                </a:t>
            </a:r>
            <a:r>
              <a:rPr lang="pl-PL" sz="2800" u="sng" dirty="0" smtClean="0"/>
              <a:t>KRYTERIA ORGANU PROWADZĄCEGO</a:t>
            </a:r>
            <a:endParaRPr lang="pl-PL" sz="2800" u="sng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-1920240" y="1313644"/>
            <a:ext cx="13010607" cy="4816699"/>
          </a:xfrm>
        </p:spPr>
        <p:txBody>
          <a:bodyPr>
            <a:noAutofit/>
          </a:bodyPr>
          <a:lstStyle/>
          <a:p>
            <a:pPr marL="3657600" lvl="8" indent="0">
              <a:buNone/>
            </a:pPr>
            <a:r>
              <a:rPr lang="pl-PL" sz="2400" dirty="0" smtClean="0"/>
              <a:t>Jeżeli  po przeprowadzeniu pierwszego etapu postępowania rekrutacyjnego oddział przedszkolny w szkole nadal dysponuje wolnymi miejscami, na drugim etapie postępowania rekrutacyjnego będą brane pod uwagę kryteria określone  przez organ prowadzący.</a:t>
            </a:r>
          </a:p>
          <a:p>
            <a:pPr marL="3657600" lvl="8" indent="0">
              <a:buNone/>
            </a:pPr>
            <a:r>
              <a:rPr lang="pl-PL" sz="2800" b="1" dirty="0" smtClean="0"/>
              <a:t>Aktualnie trwa proces legislacyjny dotyczący kryteriów rekrutacyjnych. Niezwłocznie po jego zakończeniu, kryteria zostaną opublikowane na stronie Naboru w zakładce     „Dokumenty”.</a:t>
            </a:r>
          </a:p>
        </p:txBody>
      </p:sp>
    </p:spTree>
    <p:extLst>
      <p:ext uri="{BB962C8B-B14F-4D97-AF65-F5344CB8AC3E}">
        <p14:creationId xmlns:p14="http://schemas.microsoft.com/office/powerpoint/2010/main" xmlns="" val="407937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Informacja dla rodziców prowadzących działalność gospodarczą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mtClean="0"/>
              <a:t>     Osoby </a:t>
            </a:r>
            <a:r>
              <a:rPr lang="pl-PL" dirty="0" smtClean="0"/>
              <a:t>, które prowadzą działalność gospodarczą, w celu udokumentowania zatrudnienia mogą złożyć wydruk z Centralnej Ewidencji i informacji o Działalności Gospodarczej ( CEIDG ), który można pobrać ze strony internetowej: ceidg.gov.pl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1934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pl-PL" sz="4000" b="1" dirty="0" smtClean="0"/>
              <a:t>Dziękujemy za uwagę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18548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1274380"/>
          </a:xfrm>
        </p:spPr>
        <p:txBody>
          <a:bodyPr>
            <a:normAutofit/>
          </a:bodyPr>
          <a:lstStyle/>
          <a:p>
            <a:r>
              <a:rPr lang="pl-PL" sz="4800" b="1" dirty="0" smtClean="0"/>
              <a:t>PRZEDSZKOLE</a:t>
            </a:r>
            <a:endParaRPr lang="pl-PL" sz="4800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2279" y="4183118"/>
            <a:ext cx="8930748" cy="1986454"/>
          </a:xfrm>
        </p:spPr>
        <p:txBody>
          <a:bodyPr>
            <a:normAutofit fontScale="40000" lnSpcReduction="20000"/>
          </a:bodyPr>
          <a:lstStyle/>
          <a:p>
            <a:r>
              <a:rPr lang="pl-PL" sz="7400" dirty="0" smtClean="0"/>
              <a:t>Nabór 2021</a:t>
            </a:r>
          </a:p>
          <a:p>
            <a:pPr algn="l"/>
            <a:r>
              <a:rPr lang="pl-PL" sz="7400" dirty="0" smtClean="0"/>
              <a:t>Z</a:t>
            </a:r>
            <a:r>
              <a:rPr lang="pl-PL" sz="7400" dirty="0" smtClean="0"/>
              <a:t>a</a:t>
            </a:r>
            <a:r>
              <a:rPr lang="pl-PL" sz="7400" dirty="0" smtClean="0"/>
              <a:t>rządzenie </a:t>
            </a:r>
            <a:r>
              <a:rPr lang="pl-PL" sz="7400" dirty="0"/>
              <a:t>Nr </a:t>
            </a:r>
            <a:r>
              <a:rPr lang="pl-PL" sz="7400" dirty="0" smtClean="0"/>
              <a:t>100</a:t>
            </a:r>
            <a:r>
              <a:rPr lang="pl-PL" sz="7400" dirty="0" smtClean="0"/>
              <a:t>/21 </a:t>
            </a:r>
            <a:r>
              <a:rPr lang="pl-PL" sz="7400" dirty="0"/>
              <a:t>Prezydenta Miasta </a:t>
            </a:r>
            <a:r>
              <a:rPr lang="pl-PL" sz="7400" dirty="0" smtClean="0"/>
              <a:t>Szczecina</a:t>
            </a:r>
          </a:p>
          <a:p>
            <a:pPr algn="l"/>
            <a:r>
              <a:rPr lang="pl-PL" sz="7400" dirty="0" smtClean="0"/>
              <a:t> </a:t>
            </a:r>
            <a:r>
              <a:rPr lang="pl-PL" sz="7400" dirty="0" smtClean="0"/>
              <a:t>z </a:t>
            </a:r>
            <a:r>
              <a:rPr lang="pl-PL" sz="7400" dirty="0"/>
              <a:t>dnia </a:t>
            </a:r>
            <a:r>
              <a:rPr lang="pl-PL" sz="7400" dirty="0" smtClean="0"/>
              <a:t>1</a:t>
            </a:r>
            <a:r>
              <a:rPr lang="pl-PL" sz="7400" dirty="0" smtClean="0"/>
              <a:t> marca 2021 </a:t>
            </a:r>
            <a:r>
              <a:rPr lang="pl-PL" sz="7400" dirty="0"/>
              <a:t>r. </a:t>
            </a:r>
          </a:p>
          <a:p>
            <a:endParaRPr lang="pl-PL" dirty="0"/>
          </a:p>
        </p:txBody>
      </p:sp>
      <p:pic>
        <p:nvPicPr>
          <p:cNvPr id="5" name="Obraz 4" descr="Logo szkoł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44059">
            <a:off x="326235" y="558366"/>
            <a:ext cx="1659306" cy="157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8148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18291" y="662153"/>
            <a:ext cx="9684736" cy="3741681"/>
          </a:xfrm>
        </p:spPr>
        <p:txBody>
          <a:bodyPr>
            <a:normAutofit/>
          </a:bodyPr>
          <a:lstStyle/>
          <a:p>
            <a:pPr algn="l"/>
            <a:r>
              <a:rPr lang="pl-PL" sz="3200" dirty="0" smtClean="0"/>
              <a:t>Od dnia </a:t>
            </a:r>
            <a:r>
              <a:rPr lang="pl-PL" sz="3200" b="1" dirty="0" smtClean="0"/>
              <a:t>04 </a:t>
            </a:r>
            <a:r>
              <a:rPr lang="pl-PL" sz="3200" b="1" dirty="0" smtClean="0"/>
              <a:t>marca 2021r</a:t>
            </a:r>
            <a:r>
              <a:rPr lang="pl-PL" sz="3200" dirty="0" smtClean="0"/>
              <a:t>. rozpocznie się elektroniczna rekrutacja do przedszkoli i oddziałów przedszkolnych w szkołach podstawowych prowadzonych przez Gminę Miasto Szczecin, na rok szkolny 2021/2022.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Rekrutacji dokonuje się przez stronę internetową:</a:t>
            </a:r>
            <a:br>
              <a:rPr lang="pl-PL" sz="3200" dirty="0" smtClean="0"/>
            </a:br>
            <a:r>
              <a:rPr lang="pl-PL" sz="3600" b="1" dirty="0" smtClean="0"/>
              <a:t>                            </a:t>
            </a:r>
            <a:r>
              <a:rPr lang="pl-PL" sz="3600" b="1" u="sng" dirty="0" err="1" smtClean="0"/>
              <a:t>nabor.pcss.pl</a:t>
            </a:r>
            <a:r>
              <a:rPr lang="pl-PL" sz="3600" b="1" u="sng" dirty="0" smtClean="0"/>
              <a:t>/szczecin</a:t>
            </a:r>
            <a:endParaRPr lang="pl-PL" sz="3600" b="1" u="sng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144110" y="4845269"/>
            <a:ext cx="9358916" cy="130751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pl-PL" sz="3300" dirty="0" smtClean="0"/>
              <a:t>wniosek i oświadczenia wypełniamy za pomocą strony </a:t>
            </a:r>
            <a:r>
              <a:rPr lang="pl-PL" sz="3300" b="1" dirty="0" err="1" smtClean="0"/>
              <a:t>nabor.pcss.pl</a:t>
            </a:r>
            <a:r>
              <a:rPr lang="pl-PL" sz="3300" b="1" dirty="0" smtClean="0"/>
              <a:t>/szczecin </a:t>
            </a:r>
            <a:r>
              <a:rPr lang="pl-PL" sz="3300" dirty="0" smtClean="0"/>
              <a:t>drukujemy i z podpisami obojga rodziców składamy w sekretariacie szkoły w szkole pierwszego wyboru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6055" y="1072056"/>
            <a:ext cx="8906972" cy="3563006"/>
          </a:xfrm>
        </p:spPr>
        <p:txBody>
          <a:bodyPr>
            <a:noAutofit/>
          </a:bodyPr>
          <a:lstStyle/>
          <a:p>
            <a:pPr algn="l"/>
            <a:r>
              <a:rPr lang="pl-PL" sz="2800" b="1" dirty="0" smtClean="0"/>
              <a:t>TERMINY PRZEPROWADZENIA POSTĘPOWANIA REKRUTACYJNEGO I POSTĘPOWANIA UZUPEŁNIAJĄCEGO, W TYM TERMINY SKŁADANIA DOKUMENTÓW DO PRZEDSZKOLI PUBLICZNYCH I ODZIAŁÓW PRZEDSZOLNYCH W PUBLICZNYCH SZKOŁACH PODSTAWOWYCH, NA ROK SZKOLNY </a:t>
            </a:r>
            <a:r>
              <a:rPr lang="pl-PL" sz="3200" b="1" dirty="0" smtClean="0"/>
              <a:t>2021/2022 :</a:t>
            </a:r>
            <a:endParaRPr lang="pl-PL" sz="32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37793" y="451945"/>
            <a:ext cx="8665233" cy="1597572"/>
          </a:xfrm>
        </p:spPr>
        <p:txBody>
          <a:bodyPr/>
          <a:lstStyle/>
          <a:p>
            <a:pPr algn="l"/>
            <a:r>
              <a:rPr lang="pl-PL" b="1" dirty="0" smtClean="0"/>
              <a:t>Złożenie wniosku o przyjęcie do przedszkola publicznego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36882" y="2522483"/>
            <a:ext cx="8066143" cy="3115298"/>
          </a:xfrm>
        </p:spPr>
        <p:txBody>
          <a:bodyPr/>
          <a:lstStyle/>
          <a:p>
            <a:pPr algn="l"/>
            <a:r>
              <a:rPr lang="pl-PL" sz="2800" b="1" dirty="0" smtClean="0"/>
              <a:t> Termin w postępowaniu rekrutacyjnym</a:t>
            </a:r>
          </a:p>
          <a:p>
            <a:pPr algn="l"/>
            <a:r>
              <a:rPr lang="pl-PL" sz="3200" b="1" dirty="0" smtClean="0"/>
              <a:t>     04.03.2021 r. </a:t>
            </a:r>
            <a:r>
              <a:rPr lang="pl-PL" sz="3200" b="1" dirty="0" smtClean="0"/>
              <a:t>– </a:t>
            </a:r>
            <a:r>
              <a:rPr lang="pl-PL" sz="3200" b="1" dirty="0" smtClean="0"/>
              <a:t>24</a:t>
            </a:r>
            <a:r>
              <a:rPr lang="pl-PL" sz="3200" b="1" dirty="0" smtClean="0"/>
              <a:t>.03.2021 </a:t>
            </a:r>
            <a:r>
              <a:rPr lang="pl-PL" sz="3200" b="1" dirty="0" smtClean="0"/>
              <a:t>r.</a:t>
            </a:r>
          </a:p>
          <a:p>
            <a:pPr algn="l"/>
            <a:endParaRPr lang="pl-PL" sz="2800" b="1" dirty="0" smtClean="0"/>
          </a:p>
          <a:p>
            <a:pPr algn="l"/>
            <a:r>
              <a:rPr lang="pl-PL" sz="2800" b="1" dirty="0" smtClean="0"/>
              <a:t> Termin w postępowaniu uzupełniającym</a:t>
            </a:r>
          </a:p>
          <a:p>
            <a:pPr algn="l"/>
            <a:r>
              <a:rPr lang="pl-PL" sz="3200" b="1" dirty="0" smtClean="0"/>
              <a:t>     16.08.2021 </a:t>
            </a:r>
            <a:r>
              <a:rPr lang="pl-PL" sz="3200" b="1" dirty="0" smtClean="0"/>
              <a:t>r. – 18.08.2021 r.</a:t>
            </a:r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44414" y="599090"/>
            <a:ext cx="9942785" cy="2869324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Weryfikacja przez komisję rekrutacyjną wniosków o przyjęcie do przedszkola i dokumentów potwierdzających spełnianie przez kandydata warunków lub kryteriów branych pod uwagę w postępowaniu rekrutacyjnym.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237186" y="3436883"/>
            <a:ext cx="8265840" cy="269064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l-PL" sz="2800" b="1" dirty="0" smtClean="0"/>
              <a:t>Termin </a:t>
            </a:r>
            <a:r>
              <a:rPr lang="pl-PL" sz="2800" b="1" dirty="0" smtClean="0"/>
              <a:t>w postępowaniu rekrutacyjnym</a:t>
            </a:r>
          </a:p>
          <a:p>
            <a:pPr algn="l"/>
            <a:r>
              <a:rPr lang="pl-PL" sz="3500" b="1" dirty="0" smtClean="0"/>
              <a:t>     25.03.2021 r. </a:t>
            </a:r>
            <a:r>
              <a:rPr lang="pl-PL" sz="3500" b="1" dirty="0" smtClean="0"/>
              <a:t>– </a:t>
            </a:r>
            <a:r>
              <a:rPr lang="pl-PL" sz="3500" b="1" dirty="0" smtClean="0"/>
              <a:t>14</a:t>
            </a:r>
            <a:r>
              <a:rPr lang="pl-PL" sz="3500" b="1" dirty="0" smtClean="0"/>
              <a:t>.04.2021 </a:t>
            </a:r>
            <a:r>
              <a:rPr lang="pl-PL" sz="3500" b="1" dirty="0" smtClean="0"/>
              <a:t>r.</a:t>
            </a:r>
          </a:p>
          <a:p>
            <a:pPr algn="l"/>
            <a:endParaRPr lang="pl-PL" sz="2800" b="1" dirty="0" smtClean="0"/>
          </a:p>
          <a:p>
            <a:pPr algn="l"/>
            <a:r>
              <a:rPr lang="pl-PL" sz="2800" b="1" dirty="0" smtClean="0"/>
              <a:t>Termin </a:t>
            </a:r>
            <a:r>
              <a:rPr lang="pl-PL" sz="2800" b="1" dirty="0" smtClean="0"/>
              <a:t>w postępowaniu uzupełniającym</a:t>
            </a:r>
          </a:p>
          <a:p>
            <a:pPr algn="l"/>
            <a:r>
              <a:rPr lang="pl-PL" sz="3500" b="1" dirty="0" smtClean="0"/>
              <a:t>     19.08.2021 </a:t>
            </a:r>
            <a:r>
              <a:rPr lang="pl-PL" sz="3500" b="1" dirty="0" smtClean="0"/>
              <a:t>r. – 26.08.2021</a:t>
            </a:r>
            <a:endParaRPr lang="pl-PL" sz="3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2279" y="367863"/>
            <a:ext cx="8930747" cy="2490951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Podanie do publicznej wiadomości przez komisję rekrutacyjną listy kandydatów przyjętych i kandydatów nieprzyjętych.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689130" y="2911366"/>
            <a:ext cx="7813895" cy="272641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l-PL" sz="3000" b="1" dirty="0" smtClean="0"/>
              <a:t> Termin w postępowaniu rekrutacyjnym</a:t>
            </a:r>
          </a:p>
          <a:p>
            <a:pPr algn="l"/>
            <a:r>
              <a:rPr lang="pl-PL" sz="3200" b="1" dirty="0" smtClean="0"/>
              <a:t>       21.04.2021 </a:t>
            </a:r>
            <a:r>
              <a:rPr lang="pl-PL" sz="3200" b="1" dirty="0" smtClean="0"/>
              <a:t>r.  do godz. 15.00</a:t>
            </a:r>
          </a:p>
          <a:p>
            <a:pPr algn="l"/>
            <a:endParaRPr lang="pl-PL" sz="3200" b="1" dirty="0" smtClean="0"/>
          </a:p>
          <a:p>
            <a:pPr algn="l"/>
            <a:r>
              <a:rPr lang="pl-PL" sz="3000" b="1" dirty="0" smtClean="0"/>
              <a:t> Termin w postępowaniu uzupełniającym</a:t>
            </a:r>
          </a:p>
          <a:p>
            <a:pPr algn="l"/>
            <a:r>
              <a:rPr lang="pl-PL" sz="3200" b="1" dirty="0" smtClean="0"/>
              <a:t>            27.08.2021 </a:t>
            </a:r>
            <a:r>
              <a:rPr lang="pl-PL" sz="3200" b="1" dirty="0" smtClean="0"/>
              <a:t>r.</a:t>
            </a:r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2279" y="378373"/>
            <a:ext cx="8930747" cy="1944414"/>
          </a:xfrm>
        </p:spPr>
        <p:txBody>
          <a:bodyPr/>
          <a:lstStyle/>
          <a:p>
            <a:pPr algn="l"/>
            <a:r>
              <a:rPr lang="pl-PL" b="1" dirty="0" smtClean="0"/>
              <a:t>Potwierdzenie przez rodzica kandydata woli przyjęcia w formie pisemnego oświadczenia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90042" y="2785241"/>
            <a:ext cx="8412984" cy="2852539"/>
          </a:xfrm>
        </p:spPr>
        <p:txBody>
          <a:bodyPr>
            <a:normAutofit lnSpcReduction="10000"/>
          </a:bodyPr>
          <a:lstStyle/>
          <a:p>
            <a:pPr algn="l"/>
            <a:r>
              <a:rPr lang="pl-PL" sz="2800" b="1" dirty="0" smtClean="0"/>
              <a:t>Termin w postępowaniu rekrutacyjnym</a:t>
            </a:r>
          </a:p>
          <a:p>
            <a:pPr algn="l"/>
            <a:r>
              <a:rPr lang="pl-PL" sz="3200" b="1" dirty="0" smtClean="0"/>
              <a:t>     22</a:t>
            </a:r>
            <a:r>
              <a:rPr lang="pl-PL" sz="3200" b="1" dirty="0" smtClean="0"/>
              <a:t>.04.2021 </a:t>
            </a:r>
            <a:r>
              <a:rPr lang="pl-PL" sz="3200" b="1" dirty="0" smtClean="0"/>
              <a:t>r. – </a:t>
            </a:r>
            <a:r>
              <a:rPr lang="pl-PL" sz="3200" b="1" dirty="0" smtClean="0"/>
              <a:t>26.04.2021 </a:t>
            </a:r>
            <a:r>
              <a:rPr lang="pl-PL" sz="3200" b="1" dirty="0" smtClean="0"/>
              <a:t>r.</a:t>
            </a:r>
          </a:p>
          <a:p>
            <a:pPr algn="l"/>
            <a:endParaRPr lang="pl-PL" sz="2400" b="1" dirty="0" smtClean="0"/>
          </a:p>
          <a:p>
            <a:pPr algn="l"/>
            <a:r>
              <a:rPr lang="pl-PL" sz="2800" b="1" dirty="0" smtClean="0"/>
              <a:t>Termin w postępowaniu uzupełniającym</a:t>
            </a:r>
          </a:p>
          <a:p>
            <a:pPr algn="l"/>
            <a:r>
              <a:rPr lang="pl-PL" sz="3200" b="1" dirty="0" smtClean="0"/>
              <a:t>      30.08.2021 </a:t>
            </a:r>
            <a:r>
              <a:rPr lang="pl-PL" sz="3200" b="1" dirty="0" smtClean="0"/>
              <a:t>r. </a:t>
            </a:r>
          </a:p>
          <a:p>
            <a:pPr algn="l"/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Niezłożenie oświadczenia w wyznaczonym terminie jest jednoznaczne z rezygnacją z miejsca w przedszkolu.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411</TotalTime>
  <Words>610</Words>
  <Application>Microsoft Office PowerPoint</Application>
  <PresentationFormat>Niestandardowy</PresentationFormat>
  <Paragraphs>54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Paralaksa</vt:lpstr>
      <vt:lpstr>Nabór 2021</vt:lpstr>
      <vt:lpstr>PRZEDSZKOLE</vt:lpstr>
      <vt:lpstr>Od dnia 04 marca 2021r. rozpocznie się elektroniczna rekrutacja do przedszkoli i oddziałów przedszkolnych w szkołach podstawowych prowadzonych przez Gminę Miasto Szczecin, na rok szkolny 2021/2022.  Rekrutacji dokonuje się przez stronę internetową:                             nabor.pcss.pl/szczecin</vt:lpstr>
      <vt:lpstr>TERMINY PRZEPROWADZENIA POSTĘPOWANIA REKRUTACYJNEGO I POSTĘPOWANIA UZUPEŁNIAJĄCEGO, W TYM TERMINY SKŁADANIA DOKUMENTÓW DO PRZEDSZKOLI PUBLICZNYCH I ODZIAŁÓW PRZEDSZOLNYCH W PUBLICZNYCH SZKOŁACH PODSTAWOWYCH, NA ROK SZKOLNY 2021/2022 :</vt:lpstr>
      <vt:lpstr>Złożenie wniosku o przyjęcie do przedszkola publicznego</vt:lpstr>
      <vt:lpstr>Weryfikacja przez komisję rekrutacyjną wniosków o przyjęcie do przedszkola i dokumentów potwierdzających spełnianie przez kandydata warunków lub kryteriów branych pod uwagę w postępowaniu rekrutacyjnym. </vt:lpstr>
      <vt:lpstr>Podanie do publicznej wiadomości przez komisję rekrutacyjną listy kandydatów przyjętych i kandydatów nieprzyjętych. </vt:lpstr>
      <vt:lpstr>Potwierdzenie przez rodzica kandydata woli przyjęcia w formie pisemnego oświadczenia</vt:lpstr>
      <vt:lpstr>Niezłożenie oświadczenia w wyznaczonym terminie jest jednoznaczne z rezygnacją z miejsca w przedszkolu. </vt:lpstr>
      <vt:lpstr>Podanie do publicznej wiadomości przez komisję rekrutacyjną listy kandydatów przyjętych i kandydatów nieprzyjętych. </vt:lpstr>
      <vt:lpstr>PIERWSZY ETAP REKRUTACJI               KRYTERIA USTAWOWE </vt:lpstr>
      <vt:lpstr>KRYTERIA USTAWOWE (MINISTERIALNE) KAŻDE PUNKTOWANE PO 40 PKT.: </vt:lpstr>
      <vt:lpstr> samotne wychowywanie kandydata w rodzinie -należy przez to rozumieć wychowywanie dziecka przez pannę, kawalera, wdowę, wdowca, osobę pozostającą w separacji orzeczonej prawomocnym wyrokiem sądu, osobę rozwiedzioną, chyba że osoba taka wychowuje wspólnie co najmniej jedno dziecko z jego rodzicem (prawomocny wyrok sądu rodzinnego orzekający rozwód lub separację lub akt zgonu oraz oświadczenie o samotnym wychowywaniu dziecka oraz niewychowywaniu żadnego dziecka wspólnie z jego rodzicem  objęcie kandydata pieczą zastępczą (dokument poświadczający objęcie dziecka pieczą zastępczą zgodnie z ustawą z dnia 9 czerwca 2011 r. o wspieraniu rodziny i systemie pieczy zastępczej.   </vt:lpstr>
      <vt:lpstr>DRUGI ETAP REKRUTACJI                                                                                                                KRYTERIA ORGANU PROWADZĄCEGO</vt:lpstr>
      <vt:lpstr>Informacja dla rodziców prowadzących działalność gospodarczą</vt:lpstr>
      <vt:lpstr>Slajd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Nabór 2019</dc:title>
  <dc:creator>Sala lekcyjna</dc:creator>
  <cp:lastModifiedBy>Stach</cp:lastModifiedBy>
  <cp:revision>43</cp:revision>
  <cp:lastPrinted>2019-03-07T08:51:45Z</cp:lastPrinted>
  <dcterms:created xsi:type="dcterms:W3CDTF">2019-03-05T10:30:37Z</dcterms:created>
  <dcterms:modified xsi:type="dcterms:W3CDTF">2021-03-03T19:30:06Z</dcterms:modified>
</cp:coreProperties>
</file>